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7" r:id="rId10"/>
    <p:sldId id="268" r:id="rId11"/>
    <p:sldId id="266" r:id="rId12"/>
    <p:sldId id="260" r:id="rId13"/>
    <p:sldId id="26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06999-1962-4457-BE98-FA7D989BF8F0}" type="datetimeFigureOut">
              <a:rPr lang="ru-RU" smtClean="0"/>
              <a:t>09.07.2019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6A902-3CA9-4AEF-B6E2-B2F33CCCFEC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32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72A6-042B-4FD6-AA62-90F4BFC076A1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86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B67C-3A41-4ED6-B373-1982287004DD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345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4BC06-CA16-4D4D-9997-6AE6A470D788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21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10365-274F-49C7-8D58-A16EF4D5EDE5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424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BB27-3F2A-4AFA-B718-8EEEE981C502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05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69253-47FA-4184-A3AC-5807B58A29D1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09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42C0-1B58-4FBD-81BE-A1130957929A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872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CC162-A24B-4C11-B310-78F3A7BED7D7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736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3FFB-E719-42CC-8489-7EC1104B9E61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27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C0C9-4AD8-4CE5-978E-C63D169AE768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48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C4F4A-C158-46FA-AAF9-5D9F3FF86FCB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425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9A622207-E58E-4420-B5C8-BD48EC177755}" type="datetime1">
              <a:rPr lang="ru-RU" smtClean="0"/>
              <a:pPr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8B84D12D-12CB-499C-94C9-9D782618267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01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16480" y="3166109"/>
            <a:ext cx="9144000" cy="1014413"/>
          </a:xfrm>
          <a:solidFill>
            <a:schemeClr val="bg1"/>
          </a:solidFill>
          <a:ln w="15875">
            <a:solidFill>
              <a:schemeClr val="accent2">
                <a:lumMod val="75000"/>
              </a:schemeClr>
            </a:solidFill>
          </a:ln>
        </p:spPr>
        <p:txBody>
          <a:bodyPr anchor="ctr">
            <a:normAutofit/>
          </a:bodyPr>
          <a:lstStyle/>
          <a:p>
            <a:r>
              <a:rPr lang="en-US" sz="2800" dirty="0"/>
              <a:t>Community detection in VK</a:t>
            </a: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16480" y="4430078"/>
            <a:ext cx="9144000" cy="417512"/>
          </a:xfrm>
          <a:solidFill>
            <a:schemeClr val="bg1"/>
          </a:solidFill>
          <a:ln w="15875">
            <a:solidFill>
              <a:schemeClr val="accent2">
                <a:lumMod val="75000"/>
              </a:schemeClr>
            </a:solidFill>
          </a:ln>
        </p:spPr>
        <p:txBody>
          <a:bodyPr anchor="ctr">
            <a:normAutofit/>
          </a:bodyPr>
          <a:lstStyle/>
          <a:p>
            <a:r>
              <a:rPr lang="en-US" sz="1800" dirty="0"/>
              <a:t>Internship project report</a:t>
            </a:r>
            <a:endParaRPr lang="ru-RU" sz="1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184640" y="5097146"/>
            <a:ext cx="2275840" cy="1143000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Fulfilled by: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Nikitin Bogdan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DSBA 181-1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Summer 2019</a:t>
            </a:r>
            <a:endParaRPr lang="ru-RU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749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41740" y="1971073"/>
            <a:ext cx="2280920" cy="865695"/>
          </a:xfrm>
        </p:spPr>
        <p:txBody>
          <a:bodyPr/>
          <a:lstStyle/>
          <a:p>
            <a:r>
              <a:rPr lang="en-US" dirty="0"/>
              <a:t>Network with degree ranking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10</a:t>
            </a:fld>
            <a:endParaRPr lang="ru-RU" dirty="0"/>
          </a:p>
        </p:txBody>
      </p:sp>
      <p:sp>
        <p:nvSpPr>
          <p:cNvPr id="7" name="Управляющая кнопка: домой 6">
            <a:hlinkClick r:id="rId2" action="ppaction://hlinksldjump" highlightClick="1"/>
          </p:cNvPr>
          <p:cNvSpPr/>
          <p:nvPr/>
        </p:nvSpPr>
        <p:spPr>
          <a:xfrm>
            <a:off x="10058400" y="273050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в начало 7">
            <a:hlinkClick r:id="" action="ppaction://hlinkshowjump?jump=previousslide" highlightClick="1"/>
          </p:cNvPr>
          <p:cNvSpPr/>
          <p:nvPr/>
        </p:nvSpPr>
        <p:spPr>
          <a:xfrm>
            <a:off x="10744200" y="273050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1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10365-274F-49C7-8D58-A16EF4D5EDE5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11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0415" t="11457" r="19965" b="10474"/>
          <a:stretch/>
        </p:blipFill>
        <p:spPr>
          <a:xfrm>
            <a:off x="1412240" y="1527493"/>
            <a:ext cx="4399280" cy="43008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5105" t="5437" r="16891" b="7173"/>
          <a:stretch/>
        </p:blipFill>
        <p:spPr>
          <a:xfrm>
            <a:off x="6238240" y="1527493"/>
            <a:ext cx="4582160" cy="4300855"/>
          </a:xfrm>
          <a:prstGeom prst="rect">
            <a:avLst/>
          </a:prstGeom>
        </p:spPr>
      </p:pic>
      <p:sp>
        <p:nvSpPr>
          <p:cNvPr id="9" name="Управляющая кнопка: домой 8">
            <a:hlinkClick r:id="rId4" action="ppaction://hlinksldjump" highlightClick="1"/>
          </p:cNvPr>
          <p:cNvSpPr/>
          <p:nvPr/>
        </p:nvSpPr>
        <p:spPr>
          <a:xfrm>
            <a:off x="10058400" y="273050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Управляющая кнопка: в начало 9">
            <a:hlinkClick r:id="" action="ppaction://hlinkshowjump?jump=previousslide" highlightClick="1"/>
          </p:cNvPr>
          <p:cNvSpPr/>
          <p:nvPr/>
        </p:nvSpPr>
        <p:spPr>
          <a:xfrm>
            <a:off x="10744200" y="273050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бъект 2"/>
          <p:cNvSpPr>
            <a:spLocks noGrp="1"/>
          </p:cNvSpPr>
          <p:nvPr>
            <p:ph idx="1"/>
          </p:nvPr>
        </p:nvSpPr>
        <p:spPr>
          <a:xfrm>
            <a:off x="2354580" y="904558"/>
            <a:ext cx="2453640" cy="62293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Karger’s</a:t>
            </a:r>
            <a:r>
              <a:rPr lang="en-US" dirty="0"/>
              <a:t> algorithm</a:t>
            </a:r>
            <a:endParaRPr lang="ru-RU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7236460" y="904558"/>
            <a:ext cx="2453640" cy="622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K-clique</a:t>
            </a:r>
            <a:r>
              <a:rPr lang="en-US" dirty="0"/>
              <a:t> algorithm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83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0120" y="4724400"/>
            <a:ext cx="10515600" cy="684848"/>
          </a:xfrm>
          <a:solidFill>
            <a:schemeClr val="bg1"/>
          </a:solidFill>
          <a:ln w="15875"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 dirty="0"/>
              <a:t>Let’s discuss!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21472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Theoretical problems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Graph partitioning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Karger’s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 action="ppaction://hlinksldjump"/>
              </a:rPr>
              <a:t>K-clique algorithm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7" action="ppaction://hlinksldjump"/>
              </a:rPr>
              <a:t>Big data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8" action="ppaction://hlinksldjump"/>
              </a:rPr>
              <a:t>Community structure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Nodes with labels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Network with degree ranking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Results (Karger’s algorithm and K-clique algorithm)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Discussion</a:t>
            </a:r>
          </a:p>
          <a:p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10365-274F-49C7-8D58-A16EF4D5EDE5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57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10365-274F-49C7-8D58-A16EF4D5EDE5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2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27" y="1459901"/>
            <a:ext cx="974273" cy="10207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27" y="3591560"/>
            <a:ext cx="974273" cy="104430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017520" y="1459901"/>
            <a:ext cx="4094480" cy="102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 a given VK community, it is necessary to 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detect sub-communities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inside, investigate them and ﬁnd dependencies</a:t>
            </a:r>
            <a:endParaRPr lang="ru-RU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17520" y="3603325"/>
            <a:ext cx="4094480" cy="102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Technologies used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Python, C++; </a:t>
            </a:r>
            <a:b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VK API; Pandas,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NetworkX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Gephi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107" y="1076247"/>
            <a:ext cx="858745" cy="8587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8036560" y="2486061"/>
            <a:ext cx="3545840" cy="43719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Obtain data from community and create a graph 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 Karger’s algorithm and compare it with other algorithms for ﬁnding communities 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Detect new dependencies in sub-communities</a:t>
            </a:r>
            <a:endParaRPr lang="ru-RU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7559040" y="721360"/>
            <a:ext cx="30480" cy="500888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Управляющая кнопка: домой 1">
            <a:hlinkClick r:id="rId5" action="ppaction://hlinksldjump" highlightClick="1"/>
          </p:cNvPr>
          <p:cNvSpPr/>
          <p:nvPr/>
        </p:nvSpPr>
        <p:spPr>
          <a:xfrm>
            <a:off x="10058400" y="152623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Управляющая кнопка: в начало 13">
            <a:hlinkClick r:id="" action="ppaction://hlinkshowjump?jump=previousslide" highlightClick="1"/>
          </p:cNvPr>
          <p:cNvSpPr/>
          <p:nvPr/>
        </p:nvSpPr>
        <p:spPr>
          <a:xfrm>
            <a:off x="10744200" y="152623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8308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36092"/>
            <a:ext cx="10515600" cy="954596"/>
          </a:xfrm>
        </p:spPr>
        <p:txBody>
          <a:bodyPr/>
          <a:lstStyle/>
          <a:p>
            <a:r>
              <a:rPr lang="en-US" dirty="0"/>
              <a:t>Theoretical problems 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59280" y="1825624"/>
            <a:ext cx="5354320" cy="77533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Communities are sets of points which are ‘‘close’’ to each other, with respect to a measure of distance or similarity, defined for each pair of points</a:t>
            </a:r>
            <a:endParaRPr lang="ru-RU" sz="18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10365-274F-49C7-8D58-A16EF4D5EDE5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3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9" y="1825625"/>
            <a:ext cx="775335" cy="775335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7828280" y="1244123"/>
            <a:ext cx="3525520" cy="775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400" dirty="0"/>
              <a:t>The definition is not universally accepted</a:t>
            </a:r>
            <a:endParaRPr lang="ru-RU" sz="1800" dirty="0"/>
          </a:p>
        </p:txBody>
      </p:sp>
      <p:cxnSp>
        <p:nvCxnSpPr>
          <p:cNvPr id="12" name="Скругленная соединительная линия 11"/>
          <p:cNvCxnSpPr>
            <a:stCxn id="3" idx="3"/>
            <a:endCxn id="8" idx="1"/>
          </p:cNvCxnSpPr>
          <p:nvPr/>
        </p:nvCxnSpPr>
        <p:spPr>
          <a:xfrm flipV="1">
            <a:off x="7213600" y="1631791"/>
            <a:ext cx="614680" cy="581501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2"/>
          <p:cNvSpPr txBox="1">
            <a:spLocks/>
          </p:cNvSpPr>
          <p:nvPr/>
        </p:nvSpPr>
        <p:spPr>
          <a:xfrm>
            <a:off x="7828280" y="2407126"/>
            <a:ext cx="3525520" cy="775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The concept is not rigorously defined, and require some degree of arbitrariness and/or common sense</a:t>
            </a:r>
            <a:endParaRPr lang="ru-RU" dirty="0"/>
          </a:p>
        </p:txBody>
      </p:sp>
      <p:cxnSp>
        <p:nvCxnSpPr>
          <p:cNvPr id="15" name="Скругленная соединительная линия 14"/>
          <p:cNvCxnSpPr>
            <a:stCxn id="3" idx="3"/>
            <a:endCxn id="13" idx="1"/>
          </p:cNvCxnSpPr>
          <p:nvPr/>
        </p:nvCxnSpPr>
        <p:spPr>
          <a:xfrm>
            <a:off x="7213600" y="2213292"/>
            <a:ext cx="614680" cy="581502"/>
          </a:xfrm>
          <a:prstGeom prst="curvedConnector3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2735895"/>
            <a:ext cx="2990693" cy="3343208"/>
          </a:xfrm>
          <a:prstGeom prst="rect">
            <a:avLst/>
          </a:prstGeom>
        </p:spPr>
      </p:pic>
      <p:sp>
        <p:nvSpPr>
          <p:cNvPr id="14" name="Управляющая кнопка: домой 13">
            <a:hlinkClick r:id="rId4" action="ppaction://hlinksldjump" highlightClick="1"/>
          </p:cNvPr>
          <p:cNvSpPr/>
          <p:nvPr/>
        </p:nvSpPr>
        <p:spPr>
          <a:xfrm>
            <a:off x="10058400" y="261348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Управляющая кнопка: в начало 15">
            <a:hlinkClick r:id="" action="ppaction://hlinkshowjump?jump=previousslide" highlightClick="1"/>
          </p:cNvPr>
          <p:cNvSpPr/>
          <p:nvPr/>
        </p:nvSpPr>
        <p:spPr>
          <a:xfrm>
            <a:off x="10744200" y="261348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330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19511"/>
            <a:ext cx="10515600" cy="971177"/>
          </a:xfrm>
        </p:spPr>
        <p:txBody>
          <a:bodyPr/>
          <a:lstStyle/>
          <a:p>
            <a:r>
              <a:rPr lang="en-US" dirty="0"/>
              <a:t>Graph partitioning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09800" y="2193994"/>
            <a:ext cx="5010150" cy="746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 problem of graph partitioning consists of dividing the vertices in </a:t>
            </a:r>
            <a:r>
              <a:rPr lang="en-US" b="1" dirty="0"/>
              <a:t>g</a:t>
            </a:r>
            <a:r>
              <a:rPr lang="en-US" dirty="0"/>
              <a:t> groups, such that the number of edges lying between the groups is minimal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10365-274F-49C7-8D58-A16EF4D5EDE5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4</a:t>
            </a:fld>
            <a:endParaRPr lang="ru-RU" dirty="0"/>
          </a:p>
        </p:txBody>
      </p:sp>
      <p:sp>
        <p:nvSpPr>
          <p:cNvPr id="7" name="Управляющая кнопка: домой 6">
            <a:hlinkClick r:id="rId2" action="ppaction://hlinksldjump" highlightClick="1"/>
          </p:cNvPr>
          <p:cNvSpPr/>
          <p:nvPr/>
        </p:nvSpPr>
        <p:spPr>
          <a:xfrm>
            <a:off x="10058400" y="216205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в начало 7">
            <a:hlinkClick r:id="" action="ppaction://hlinkshowjump?jump=previousslide" highlightClick="1"/>
          </p:cNvPr>
          <p:cNvSpPr/>
          <p:nvPr/>
        </p:nvSpPr>
        <p:spPr>
          <a:xfrm>
            <a:off x="10744200" y="216205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34601"/>
            <a:ext cx="962025" cy="91169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2111210"/>
            <a:ext cx="911695" cy="91169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209800" y="3899028"/>
            <a:ext cx="4686300" cy="982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minimum cut between any two vertices 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a graph is any minimal subset of edges whose deletion would topologically separate 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from </a:t>
            </a: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endParaRPr lang="ru-RU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2063092"/>
            <a:ext cx="4744085" cy="220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5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17088"/>
            <a:ext cx="10515600" cy="873600"/>
          </a:xfrm>
        </p:spPr>
        <p:txBody>
          <a:bodyPr/>
          <a:lstStyle/>
          <a:p>
            <a:r>
              <a:rPr lang="en-US" dirty="0"/>
              <a:t>Karger’s algorithm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10365-274F-49C7-8D58-A16EF4D5EDE5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5</a:t>
            </a:fld>
            <a:endParaRPr lang="ru-RU" dirty="0"/>
          </a:p>
        </p:txBody>
      </p:sp>
      <p:sp>
        <p:nvSpPr>
          <p:cNvPr id="7" name="Управляющая кнопка: домой 6">
            <a:hlinkClick r:id="rId2" action="ppaction://hlinksldjump" highlightClick="1"/>
          </p:cNvPr>
          <p:cNvSpPr/>
          <p:nvPr/>
        </p:nvSpPr>
        <p:spPr>
          <a:xfrm>
            <a:off x="10058400" y="248858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в начало 7">
            <a:hlinkClick r:id="" action="ppaction://hlinkshowjump?jump=previousslide" highlightClick="1"/>
          </p:cNvPr>
          <p:cNvSpPr/>
          <p:nvPr/>
        </p:nvSpPr>
        <p:spPr>
          <a:xfrm>
            <a:off x="10744200" y="248858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1019175" y="2072640"/>
            <a:ext cx="609600" cy="568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ru-RU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2451735" y="3183097"/>
            <a:ext cx="609600" cy="568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endParaRPr lang="ru-RU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2461895" y="2072640"/>
            <a:ext cx="609600" cy="568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endParaRPr lang="ru-RU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1019175" y="3170079"/>
            <a:ext cx="609600" cy="568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endParaRPr lang="ru-RU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7724775" y="1979136"/>
            <a:ext cx="609600" cy="568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ru-RU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7734935" y="3076575"/>
            <a:ext cx="609600" cy="568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endParaRPr lang="ru-RU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9167495" y="3076575"/>
            <a:ext cx="609600" cy="568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cd</a:t>
            </a:r>
            <a:endParaRPr lang="ru-RU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5664200" y="4816317"/>
            <a:ext cx="609600" cy="568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cd</a:t>
            </a:r>
            <a:endParaRPr lang="ru-RU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Овал 16"/>
          <p:cNvSpPr/>
          <p:nvPr/>
        </p:nvSpPr>
        <p:spPr>
          <a:xfrm>
            <a:off x="4221480" y="4816317"/>
            <a:ext cx="609600" cy="5689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50" i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ab</a:t>
            </a:r>
            <a:endParaRPr lang="ru-RU" sz="1750" i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6" name="Прямая соединительная линия 25"/>
          <p:cNvCxnSpPr>
            <a:stCxn id="9" idx="4"/>
            <a:endCxn id="12" idx="0"/>
          </p:cNvCxnSpPr>
          <p:nvPr/>
        </p:nvCxnSpPr>
        <p:spPr>
          <a:xfrm>
            <a:off x="1323975" y="2641600"/>
            <a:ext cx="0" cy="528479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stCxn id="9" idx="6"/>
            <a:endCxn id="11" idx="2"/>
          </p:cNvCxnSpPr>
          <p:nvPr/>
        </p:nvCxnSpPr>
        <p:spPr>
          <a:xfrm>
            <a:off x="1628775" y="2357120"/>
            <a:ext cx="833120" cy="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stCxn id="11" idx="4"/>
            <a:endCxn id="10" idx="0"/>
          </p:cNvCxnSpPr>
          <p:nvPr/>
        </p:nvCxnSpPr>
        <p:spPr>
          <a:xfrm flipH="1">
            <a:off x="2756535" y="2641600"/>
            <a:ext cx="10160" cy="541497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>
            <a:stCxn id="12" idx="6"/>
            <a:endCxn id="10" idx="2"/>
          </p:cNvCxnSpPr>
          <p:nvPr/>
        </p:nvCxnSpPr>
        <p:spPr>
          <a:xfrm>
            <a:off x="1628775" y="3454559"/>
            <a:ext cx="822960" cy="13018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8039735" y="2548096"/>
            <a:ext cx="0" cy="528479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8334375" y="3361214"/>
            <a:ext cx="833120" cy="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>
            <a:off x="4831080" y="5100797"/>
            <a:ext cx="833120" cy="0"/>
          </a:xfrm>
          <a:prstGeom prst="line">
            <a:avLst/>
          </a:prstGeom>
          <a:ln w="15875">
            <a:solidFill>
              <a:schemeClr val="accent2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ная линия уступом 36"/>
          <p:cNvCxnSpPr/>
          <p:nvPr/>
        </p:nvCxnSpPr>
        <p:spPr>
          <a:xfrm>
            <a:off x="3210560" y="2357120"/>
            <a:ext cx="4399280" cy="1004094"/>
          </a:xfrm>
          <a:prstGeom prst="bentConnector3">
            <a:avLst>
              <a:gd name="adj1" fmla="val 23672"/>
            </a:avLst>
          </a:prstGeom>
          <a:ln w="158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4389120" y="2204720"/>
            <a:ext cx="3068320" cy="965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Pick random edge, remove it and fuse it’s two nods into one</a:t>
            </a:r>
            <a:endParaRPr lang="ru-RU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4" name="Соединительная линия уступом 43"/>
          <p:cNvCxnSpPr>
            <a:endCxn id="16" idx="6"/>
          </p:cNvCxnSpPr>
          <p:nvPr/>
        </p:nvCxnSpPr>
        <p:spPr>
          <a:xfrm rot="10800000" flipV="1">
            <a:off x="6273800" y="3454559"/>
            <a:ext cx="3652520" cy="1646238"/>
          </a:xfrm>
          <a:prstGeom prst="bentConnector3">
            <a:avLst>
              <a:gd name="adj1" fmla="val -21488"/>
            </a:avLst>
          </a:prstGeom>
          <a:ln w="15875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6619240" y="4073286"/>
            <a:ext cx="3068320" cy="965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Repeat until there is only one edge left</a:t>
            </a:r>
            <a:endParaRPr lang="ru-RU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1019174" y="4565015"/>
            <a:ext cx="2724785" cy="9653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edge will be a part of the minimum cut</a:t>
            </a:r>
            <a:endParaRPr lang="ru-RU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6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780543"/>
            <a:ext cx="10515600" cy="910145"/>
          </a:xfrm>
        </p:spPr>
        <p:txBody>
          <a:bodyPr/>
          <a:lstStyle/>
          <a:p>
            <a:r>
              <a:rPr lang="en-US" dirty="0"/>
              <a:t>K-clique algorithm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83108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Clique in an undirected graph is a subgraph that is complete. If there is a subset of </a:t>
            </a:r>
            <a:r>
              <a:rPr lang="en-US" b="1" dirty="0"/>
              <a:t>k</a:t>
            </a:r>
            <a:r>
              <a:rPr lang="en-US" dirty="0"/>
              <a:t> vertices that are connected to each other, we say that graph contains a k-clique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10365-274F-49C7-8D58-A16EF4D5EDE5}" type="datetime1">
              <a:rPr lang="ru-RU" smtClean="0"/>
              <a:t>09.07.2019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Nikitin B.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6</a:t>
            </a:fld>
            <a:endParaRPr lang="ru-RU" dirty="0"/>
          </a:p>
        </p:txBody>
      </p:sp>
      <p:sp>
        <p:nvSpPr>
          <p:cNvPr id="7" name="Управляющая кнопка: домой 6">
            <a:hlinkClick r:id="rId2" action="ppaction://hlinksldjump" highlightClick="1"/>
          </p:cNvPr>
          <p:cNvSpPr/>
          <p:nvPr/>
        </p:nvSpPr>
        <p:spPr>
          <a:xfrm>
            <a:off x="10058400" y="273050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в начало 7">
            <a:hlinkClick r:id="" action="ppaction://hlinkshowjump?jump=previousslide" highlightClick="1"/>
          </p:cNvPr>
          <p:cNvSpPr/>
          <p:nvPr/>
        </p:nvSpPr>
        <p:spPr>
          <a:xfrm>
            <a:off x="10744200" y="273050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1"/>
          <a:stretch/>
        </p:blipFill>
        <p:spPr>
          <a:xfrm>
            <a:off x="6096000" y="2467888"/>
            <a:ext cx="5547360" cy="27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7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7</a:t>
            </a:fld>
            <a:endParaRPr lang="ru-RU" dirty="0"/>
          </a:p>
        </p:txBody>
      </p:sp>
      <p:sp>
        <p:nvSpPr>
          <p:cNvPr id="7" name="Управляющая кнопка: домой 6">
            <a:hlinkClick r:id="rId2" action="ppaction://hlinksldjump" highlightClick="1"/>
          </p:cNvPr>
          <p:cNvSpPr/>
          <p:nvPr/>
        </p:nvSpPr>
        <p:spPr>
          <a:xfrm>
            <a:off x="10058400" y="273050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Управляющая кнопка: в начало 7">
            <a:hlinkClick r:id="" action="ppaction://hlinkshowjump?jump=previousslide" highlightClick="1"/>
          </p:cNvPr>
          <p:cNvSpPr/>
          <p:nvPr/>
        </p:nvSpPr>
        <p:spPr>
          <a:xfrm>
            <a:off x="10744200" y="273050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398000" cy="685800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65200" y="273050"/>
            <a:ext cx="5280660" cy="7286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Big Data</a:t>
            </a:r>
            <a:endParaRPr lang="ru-RU" sz="40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9829800" y="1009937"/>
            <a:ext cx="1990725" cy="430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Sub-groups of friends in a community with over 5000 subscribers</a:t>
            </a:r>
            <a:endParaRPr lang="ru-RU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9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26500" y="2098263"/>
            <a:ext cx="2463800" cy="733425"/>
          </a:xfrm>
        </p:spPr>
        <p:txBody>
          <a:bodyPr>
            <a:normAutofit fontScale="90000"/>
          </a:bodyPr>
          <a:lstStyle/>
          <a:p>
            <a:r>
              <a:rPr lang="en-US" dirty="0"/>
              <a:t>Community structure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8</a:t>
            </a:fld>
            <a:endParaRPr lang="ru-RU" dirty="0"/>
          </a:p>
        </p:txBody>
      </p:sp>
      <p:sp>
        <p:nvSpPr>
          <p:cNvPr id="8" name="Управляющая кнопка: домой 7">
            <a:hlinkClick r:id="rId2" action="ppaction://hlinksldjump" highlightClick="1"/>
          </p:cNvPr>
          <p:cNvSpPr/>
          <p:nvPr/>
        </p:nvSpPr>
        <p:spPr>
          <a:xfrm>
            <a:off x="10058400" y="273050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Управляющая кнопка: в начало 8">
            <a:hlinkClick r:id="" action="ppaction://hlinkshowjump?jump=previousslide" highlightClick="1"/>
          </p:cNvPr>
          <p:cNvSpPr/>
          <p:nvPr/>
        </p:nvSpPr>
        <p:spPr>
          <a:xfrm>
            <a:off x="10744200" y="273050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34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3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55380" y="1982058"/>
            <a:ext cx="2453640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Nodes with labels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4D12D-12CB-499C-94C9-9D7826182677}" type="slidenum">
              <a:rPr lang="ru-RU" smtClean="0"/>
              <a:t>9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106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856" y="3423642"/>
            <a:ext cx="14288" cy="10716"/>
          </a:xfrm>
          <a:prstGeom prst="rect">
            <a:avLst/>
          </a:prstGeom>
        </p:spPr>
      </p:pic>
      <p:sp>
        <p:nvSpPr>
          <p:cNvPr id="9" name="Управляющая кнопка: домой 8">
            <a:hlinkClick r:id="rId3" action="ppaction://hlinksldjump" highlightClick="1"/>
          </p:cNvPr>
          <p:cNvSpPr/>
          <p:nvPr/>
        </p:nvSpPr>
        <p:spPr>
          <a:xfrm>
            <a:off x="10058400" y="273050"/>
            <a:ext cx="609600" cy="372556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Управляющая кнопка: в начало 9">
            <a:hlinkClick r:id="" action="ppaction://hlinkshowjump?jump=previousslide" highlightClick="1"/>
          </p:cNvPr>
          <p:cNvSpPr/>
          <p:nvPr/>
        </p:nvSpPr>
        <p:spPr>
          <a:xfrm>
            <a:off x="10744200" y="273050"/>
            <a:ext cx="609600" cy="372556"/>
          </a:xfrm>
          <a:prstGeom prst="actionButtonBeginning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1631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336</Words>
  <Application>Microsoft Office PowerPoint</Application>
  <PresentationFormat>Широкоэкранный</PresentationFormat>
  <Paragraphs>78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Calibri</vt:lpstr>
      <vt:lpstr>Helvetica</vt:lpstr>
      <vt:lpstr>Arial</vt:lpstr>
      <vt:lpstr>Тема Office</vt:lpstr>
      <vt:lpstr>Community detection in VK</vt:lpstr>
      <vt:lpstr>Презентация PowerPoint</vt:lpstr>
      <vt:lpstr>Theoretical problems  </vt:lpstr>
      <vt:lpstr>Graph partitioning</vt:lpstr>
      <vt:lpstr>Karger’s algorithm</vt:lpstr>
      <vt:lpstr>K-clique algorithm</vt:lpstr>
      <vt:lpstr>Big Data</vt:lpstr>
      <vt:lpstr>Community structure</vt:lpstr>
      <vt:lpstr>Nodes with labels</vt:lpstr>
      <vt:lpstr>Network with degree ranking</vt:lpstr>
      <vt:lpstr>Презентация PowerPoint</vt:lpstr>
      <vt:lpstr>Let’s discuss!</vt:lpstr>
      <vt:lpstr>Contents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Эмилия</dc:creator>
  <cp:lastModifiedBy>User</cp:lastModifiedBy>
  <cp:revision>152</cp:revision>
  <dcterms:created xsi:type="dcterms:W3CDTF">2019-07-08T15:26:47Z</dcterms:created>
  <dcterms:modified xsi:type="dcterms:W3CDTF">2019-07-09T10:13:56Z</dcterms:modified>
</cp:coreProperties>
</file>